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51F6F8-8D51-B824-7046-720BCE5BE079}" v="2236" dt="2026-10-02T16:46:05.2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D6F5-A9D4-C22B-732C-A31A172FB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2093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1AFD6E-3459-290F-1147-F0C47ACEE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6774"/>
            <a:ext cx="9144000" cy="106689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 cap="all" spc="300" baseline="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674D3-6FB9-5549-B0F2-FD61E82D1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E39B8-A7CB-4B82-AC0C-44B99F546761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39BBC-C979-2C77-493E-CF5498AEB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13B7E-A51C-D9CD-2189-650A9D63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31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55F0-A6D4-C39B-394F-0B16E9C9C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1860F-B260-57CE-E12B-2C9486031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45C9F-D94D-E5D3-B73A-20621FA53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3940-CA92-4FEE-A698-62CF7BC5AC36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AB243-BB42-966A-4708-15C9B11D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3A3BD-2CC5-03D3-4CD6-E31A55BA2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838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8633-AC3B-E617-1C54-84932DDD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236" y="1514688"/>
            <a:ext cx="8584164" cy="3138875"/>
          </a:xfrm>
        </p:spPr>
        <p:txBody>
          <a:bodyPr anchor="b">
            <a:normAutofit/>
          </a:bodyPr>
          <a:lstStyle>
            <a:lvl1pPr>
              <a:defRPr sz="36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8C242-ECAB-AEC3-7E9B-F9854AF31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4236" y="4963885"/>
            <a:ext cx="8584165" cy="1125765"/>
          </a:xfrm>
        </p:spPr>
        <p:txBody>
          <a:bodyPr>
            <a:normAutofit/>
          </a:bodyPr>
          <a:lstStyle>
            <a:lvl1pPr marL="0" indent="0">
              <a:buNone/>
              <a:defRPr sz="1600" cap="all" spc="300" baseline="0">
                <a:solidFill>
                  <a:schemeClr val="tx2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D9B82-EEF4-2CD7-61FE-BAFB2B96D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641-6C35-45D1-9313-2719E9EA8AD8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22B6-F7A8-70A5-B023-FCAD5D7C4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5D758-2E38-8A8D-75BC-667F6A23B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69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60DFF-11BD-F5F4-35D4-1986ABBD3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D1279-E9A9-702E-144D-61114B788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7824" y="2159175"/>
            <a:ext cx="4977453" cy="40177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4E624-7A76-56EC-FA0D-E2AA8EF9B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391" y="2159175"/>
            <a:ext cx="4985785" cy="40177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D7DF5-30AD-AE47-D516-5CEE82770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1268-3A74-4110-8F08-063DFB8BB885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5C503-B649-B083-6341-F6E376AF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53EA35-CF5A-DB36-8B14-5C184B6F1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40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BA3D8-FDD9-329B-BCC6-BBF47F01B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EEF7DC-0699-CB3C-A7CB-39035D89A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349" y="1696325"/>
            <a:ext cx="4963538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  <a:lvl6pPr marL="2286000" indent="0">
              <a:buNone/>
              <a:defRPr sz="1400" b="1"/>
            </a:lvl6pPr>
            <a:lvl7pPr marL="2743200" indent="0">
              <a:buNone/>
              <a:defRPr sz="1400" b="1"/>
            </a:lvl7pPr>
            <a:lvl8pPr marL="3200400" indent="0">
              <a:buNone/>
              <a:defRPr sz="1400" b="1"/>
            </a:lvl8pPr>
            <a:lvl9pPr marL="3657600" indent="0">
              <a:buNone/>
              <a:defRPr sz="14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2EB40-99E1-CCA4-BAFA-F51AA56CF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349" y="2344025"/>
            <a:ext cx="4963538" cy="38333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979BC-6B50-751D-D569-F360938B0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2669" y="1696325"/>
            <a:ext cx="4987982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  <a:lvl6pPr marL="2286000" indent="0">
              <a:buNone/>
              <a:defRPr sz="1400" b="1"/>
            </a:lvl6pPr>
            <a:lvl7pPr marL="2743200" indent="0">
              <a:buNone/>
              <a:defRPr sz="1400" b="1"/>
            </a:lvl7pPr>
            <a:lvl8pPr marL="3200400" indent="0">
              <a:buNone/>
              <a:defRPr sz="1400" b="1"/>
            </a:lvl8pPr>
            <a:lvl9pPr marL="3657600" indent="0">
              <a:buNone/>
              <a:defRPr sz="14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A3A26F-230E-2D25-6BDC-6ECA00FAE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2669" y="2344025"/>
            <a:ext cx="4987982" cy="38333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182A01-DE7C-3BA4-96FF-CDEF2F60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C1AF-C1FB-48A7-98B4-E595E63F6614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AA828-0166-8ECD-BCE8-654BEFDD7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90C0D2-459A-04AA-FD90-7687D2FE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19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549F-FA71-857F-E02E-3CB63CE68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69611-F911-D3D4-B613-ACCDA56C4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4C44-5F8C-4BEA-BBCE-8694F126DC43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EA1961-0B6B-8FEB-F2CB-C42E90EF2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AA80E-3139-9F1B-9C3E-2A76628CF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500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F54789-9F96-511A-0FB6-24F6A841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56F9-C8F2-4EF7-8042-704C94FF2795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80399-ADEF-8F74-9F59-6AD804C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6A34F-ABAB-9C4E-38A1-C6EEB944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59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E3917-2BF6-1CE2-F34B-49F0D09A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7868"/>
            <a:ext cx="3640713" cy="2062594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15B8F-A9F3-8583-FFF1-175021F17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2898" y="807867"/>
            <a:ext cx="5922489" cy="505318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90AFF-A949-CE9E-6B94-C1B619612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0713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95267E-088F-FB9A-9469-551890F29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32DF-953D-44BD-83F8-5D8DA76EA12A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A3FFC-B3A6-C0B6-5DAE-70BE0D6FB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8D35F-BC2E-8D14-060F-449CBAF7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26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909ED-ED97-A3CE-5569-77B45F41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0881"/>
            <a:ext cx="3639312" cy="206259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83BB3A-9E24-DE4C-9619-1502F1B6F38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247408" y="919595"/>
            <a:ext cx="6107979" cy="501361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4CE1F-29E0-88BB-8489-E58236B8B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3889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4B7212-6816-FFD1-50B2-58844AD38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326D-65F4-4B2F-9A62-9E4BD9402C47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17744-5A24-B7B7-5FD6-E98E6083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DA4D1-A71D-A7A6-3D0C-294E5D28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38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990AE-F72C-4C2E-E2D0-7A8D7EEF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1B46D-142E-8C8E-C4F4-B6B1586A6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D92E3-36AD-2615-0166-6B73C34F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2F6F-0846-489A-A4BC-61B476BE2887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BFB69-319D-2284-2734-217160D39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883B0-C775-5BD2-8EC6-A41D19BCA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03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040463-6D41-8D45-088A-540B0D1883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92281"/>
            <a:ext cx="2628900" cy="558468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5F2276-7F04-F3F7-E3CE-F81C8DC63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92281"/>
            <a:ext cx="7734300" cy="558468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802BF-9E0C-3251-8FAE-81F07DB05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9DF21-A340-467A-94AB-9502647BB771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754-5B8F-A9FA-E8B1-06E04CE28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1E6A8-5139-ECD4-CC0C-32FFC674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00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858A62-FE72-978B-BE71-05908D82E1A4}"/>
              </a:ext>
            </a:extLst>
          </p:cNvPr>
          <p:cNvSpPr/>
          <p:nvPr/>
        </p:nvSpPr>
        <p:spPr>
          <a:xfrm>
            <a:off x="0" y="0"/>
            <a:ext cx="12192000" cy="6860161"/>
          </a:xfrm>
          <a:prstGeom prst="rect">
            <a:avLst/>
          </a:prstGeom>
          <a:solidFill>
            <a:schemeClr val="bg2">
              <a:lumMod val="75000"/>
              <a:alpha val="1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A14B7-4740-5D9F-6489-BAD00C3E0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0487F-803F-C5AF-BD93-39C0FC738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2157984"/>
            <a:ext cx="10442448" cy="3903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6FCEF-4EDF-C2EF-7D81-FEFF7042F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fld id="{F9B0CB28-85DB-480B-8C99-FD493ACC7120}" type="datetimeFigureOut">
              <a:rPr lang="en-US" dirty="0"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663BC-4D46-C74D-DDF2-9D25B4D96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B4EAE-CB5C-D14B-77EF-7B155FA68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fld id="{5E4DE196-8A13-4FF7-A07E-102851959EAB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86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orient="horz" pos="1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 fontScale="90000"/>
          </a:bodyPr>
          <a:lstStyle/>
          <a:p>
            <a:r>
              <a:rPr lang="en-US" sz="6100" dirty="0" err="1"/>
              <a:t>edTPA</a:t>
            </a:r>
            <a:r>
              <a:rPr lang="en-US" sz="6100" dirty="0"/>
              <a:t> and Beyond: </a:t>
            </a:r>
            <a:br>
              <a:rPr lang="en-US" sz="6100" dirty="0">
                <a:ea typeface="+mj-lt"/>
                <a:cs typeface="+mj-lt"/>
              </a:rPr>
            </a:br>
            <a:r>
              <a:rPr lang="en-US" sz="6100" dirty="0">
                <a:ea typeface="+mj-lt"/>
                <a:cs typeface="+mj-lt"/>
              </a:rPr>
              <a:t>The Future of Pre-Service Teacher Assessment </a:t>
            </a:r>
            <a:br>
              <a:rPr lang="en-US" sz="6100" dirty="0">
                <a:ea typeface="+mj-lt"/>
                <a:cs typeface="+mj-lt"/>
              </a:rPr>
            </a:br>
            <a:r>
              <a:rPr lang="en-US" sz="6100" dirty="0">
                <a:ea typeface="+mj-lt"/>
                <a:cs typeface="+mj-lt"/>
              </a:rPr>
              <a:t>in Ohio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300"/>
              <a:t>Kristina Slusser-Hornback</a:t>
            </a:r>
            <a:br>
              <a:rPr lang="en-US" sz="1300"/>
            </a:br>
            <a:r>
              <a:rPr lang="en-US" sz="1300"/>
              <a:t>Helen Meyer</a:t>
            </a:r>
            <a:br>
              <a:rPr lang="en-US" sz="1300"/>
            </a:br>
            <a:r>
              <a:rPr lang="en-US" sz="1300"/>
              <a:t>University of Cincinnati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00024-3CDD-A06D-ED06-734EF146B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525" y="-4422"/>
            <a:ext cx="10449784" cy="1265928"/>
          </a:xfrm>
        </p:spPr>
        <p:txBody>
          <a:bodyPr/>
          <a:lstStyle/>
          <a:p>
            <a:pPr algn="ctr"/>
            <a:r>
              <a:rPr lang="en-US" dirty="0"/>
              <a:t>Agenda</a:t>
            </a:r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ADFA35C-353B-E381-2E58-CA1FD61DD6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487441"/>
              </p:ext>
            </p:extLst>
          </p:nvPr>
        </p:nvGraphicFramePr>
        <p:xfrm>
          <a:off x="1058334" y="1502832"/>
          <a:ext cx="10063112" cy="5062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1556">
                  <a:extLst>
                    <a:ext uri="{9D8B030D-6E8A-4147-A177-3AD203B41FA5}">
                      <a16:colId xmlns:a16="http://schemas.microsoft.com/office/drawing/2014/main" val="495579577"/>
                    </a:ext>
                  </a:extLst>
                </a:gridCol>
                <a:gridCol w="5031556">
                  <a:extLst>
                    <a:ext uri="{9D8B030D-6E8A-4147-A177-3AD203B41FA5}">
                      <a16:colId xmlns:a16="http://schemas.microsoft.com/office/drawing/2014/main" val="1605011824"/>
                    </a:ext>
                  </a:extLst>
                </a:gridCol>
              </a:tblGrid>
              <a:tr h="43076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Option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Option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6692265"/>
                  </a:ext>
                </a:extLst>
              </a:tr>
              <a:tr h="89845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Aptos Light"/>
                        </a:rPr>
                        <a:t>EPPs that are currently using </a:t>
                      </a: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Aptos Light"/>
                        </a:rPr>
                        <a:t>edTPA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Aptos Light"/>
                        </a:rPr>
                        <a:t> </a:t>
                      </a:r>
                      <a:b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Aptos Light"/>
                        </a:rPr>
                      </a:b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Aptos Light"/>
                        </a:rPr>
                        <a:t>but considering other options.  </a:t>
                      </a:r>
                      <a:endParaRPr lang="en-US" sz="2000" dirty="0">
                        <a:latin typeface="Apto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ptos Light"/>
                        </a:rPr>
                        <a:t>EPPs that have moved away or </a:t>
                      </a:r>
                      <a:br>
                        <a:rPr lang="en-US" sz="2000" dirty="0">
                          <a:latin typeface="Aptos Light"/>
                        </a:rPr>
                      </a:br>
                      <a:r>
                        <a:rPr lang="en-US" sz="2000" dirty="0">
                          <a:latin typeface="Aptos Light"/>
                        </a:rPr>
                        <a:t>are moving away from </a:t>
                      </a:r>
                      <a:r>
                        <a:rPr lang="en-US" sz="2000" dirty="0" err="1">
                          <a:latin typeface="Aptos Light"/>
                        </a:rPr>
                        <a:t>edTPA</a:t>
                      </a:r>
                      <a:r>
                        <a:rPr lang="en-US" sz="2000" dirty="0">
                          <a:latin typeface="Aptos Light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501207"/>
                  </a:ext>
                </a:extLst>
              </a:tr>
              <a:tr h="713839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Aptos Light"/>
                        </a:rPr>
                        <a:t>Mapping table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US" sz="2000" dirty="0">
                        <a:latin typeface="Apto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2000" dirty="0">
                          <a:latin typeface="Aptos Light"/>
                        </a:rPr>
                        <a:t>What is being done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325737"/>
                  </a:ext>
                </a:extLst>
              </a:tr>
              <a:tr h="713839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Aptos Light"/>
                        </a:rPr>
                        <a:t>Quality of assessments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US" sz="2000" dirty="0">
                        <a:latin typeface="Apto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2000" dirty="0">
                          <a:latin typeface="Aptos Light"/>
                        </a:rPr>
                        <a:t>How did you develop that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45590"/>
                  </a:ext>
                </a:extLst>
              </a:tr>
              <a:tr h="750762">
                <a:tc>
                  <a:txBody>
                    <a:bodyPr/>
                    <a:lstStyle/>
                    <a:p>
                      <a:pPr marL="342900" lvl="0" indent="-342900">
                        <a:buFont typeface="Arial"/>
                        <a:buChar char="•"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Aptos Light"/>
                        </a:rPr>
                        <a:t>Other options</a:t>
                      </a:r>
                      <a:endParaRPr lang="en-US" sz="2000" dirty="0">
                        <a:latin typeface="Aptos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2000" dirty="0">
                          <a:latin typeface="Aptos Light"/>
                        </a:rPr>
                        <a:t>What cautions would you highlight for other EPPs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287215"/>
                  </a:ext>
                </a:extLst>
              </a:tr>
              <a:tr h="1341522">
                <a:tc gridSpan="2"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None/>
                      </a:pPr>
                      <a:br>
                        <a:rPr lang="en-US" sz="2600" b="0" i="0" u="none" strike="noStrike" noProof="0" dirty="0">
                          <a:solidFill>
                            <a:srgbClr val="000000"/>
                          </a:solidFill>
                          <a:latin typeface="Aptos Light"/>
                        </a:rPr>
                      </a:br>
                      <a:r>
                        <a:rPr lang="en-US" sz="2600" b="0" i="0" u="none" strike="noStrike" noProof="0" dirty="0">
                          <a:solidFill>
                            <a:srgbClr val="000000"/>
                          </a:solidFill>
                          <a:latin typeface="Aptos Light"/>
                        </a:rPr>
                        <a:t>Collective development of assessments </a:t>
                      </a:r>
                      <a:br>
                        <a:rPr lang="en-US" sz="2600" b="0" i="0" u="none" strike="noStrike" noProof="0" dirty="0">
                          <a:solidFill>
                            <a:srgbClr val="000000"/>
                          </a:solidFill>
                          <a:latin typeface="Aptos Light"/>
                        </a:rPr>
                      </a:br>
                      <a:r>
                        <a:rPr lang="en-US" sz="2600" b="0" i="0" u="none" strike="noStrike" noProof="0" dirty="0">
                          <a:solidFill>
                            <a:srgbClr val="000000"/>
                          </a:solidFill>
                          <a:latin typeface="Aptos Light"/>
                        </a:rPr>
                        <a:t>and/or shared validity checks</a:t>
                      </a:r>
                    </a:p>
                    <a:p>
                      <a:pPr lvl="0">
                        <a:buNone/>
                      </a:pPr>
                      <a:endParaRPr lang="en-US" dirty="0">
                        <a:latin typeface="Aptos Ligh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747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643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92F0F-F9A0-ABCD-3942-893CE52E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Mapping Table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3B333FA-0A67-EA4E-7E12-6B2EE64206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920260"/>
              </p:ext>
            </p:extLst>
          </p:nvPr>
        </p:nvGraphicFramePr>
        <p:xfrm>
          <a:off x="877888" y="2157413"/>
          <a:ext cx="10442572" cy="3382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0643">
                  <a:extLst>
                    <a:ext uri="{9D8B030D-6E8A-4147-A177-3AD203B41FA5}">
                      <a16:colId xmlns:a16="http://schemas.microsoft.com/office/drawing/2014/main" val="1137758880"/>
                    </a:ext>
                  </a:extLst>
                </a:gridCol>
                <a:gridCol w="2610643">
                  <a:extLst>
                    <a:ext uri="{9D8B030D-6E8A-4147-A177-3AD203B41FA5}">
                      <a16:colId xmlns:a16="http://schemas.microsoft.com/office/drawing/2014/main" val="3927739577"/>
                    </a:ext>
                  </a:extLst>
                </a:gridCol>
                <a:gridCol w="2610643">
                  <a:extLst>
                    <a:ext uri="{9D8B030D-6E8A-4147-A177-3AD203B41FA5}">
                      <a16:colId xmlns:a16="http://schemas.microsoft.com/office/drawing/2014/main" val="3925171020"/>
                    </a:ext>
                  </a:extLst>
                </a:gridCol>
                <a:gridCol w="2610643">
                  <a:extLst>
                    <a:ext uri="{9D8B030D-6E8A-4147-A177-3AD203B41FA5}">
                      <a16:colId xmlns:a16="http://schemas.microsoft.com/office/drawing/2014/main" val="2665919992"/>
                    </a:ext>
                  </a:extLst>
                </a:gridCol>
              </a:tblGrid>
              <a:tr h="192879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dirty="0"/>
                        <a:t>Skill Being Assessed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New </a:t>
                      </a:r>
                      <a:r>
                        <a:rPr lang="en-US" sz="2800" dirty="0" err="1"/>
                        <a:t>edTPA</a:t>
                      </a:r>
                      <a:r>
                        <a:rPr lang="en-US" sz="2800" dirty="0"/>
                        <a:t> Essentials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Other Program Assessments (Formative and/or Summative)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Quality of Assessment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247168"/>
                  </a:ext>
                </a:extLst>
              </a:tr>
              <a:tr h="1157275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81924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0A0E467-8F5C-8869-93CC-5B8CE0593572}"/>
              </a:ext>
            </a:extLst>
          </p:cNvPr>
          <p:cNvSpPr txBox="1"/>
          <p:nvPr/>
        </p:nvSpPr>
        <p:spPr>
          <a:xfrm>
            <a:off x="10530416" y="146221"/>
            <a:ext cx="149225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400" i="1" dirty="0"/>
              <a:t>Option 1</a:t>
            </a:r>
          </a:p>
        </p:txBody>
      </p:sp>
    </p:spTree>
    <p:extLst>
      <p:ext uri="{BB962C8B-B14F-4D97-AF65-F5344CB8AC3E}">
        <p14:creationId xmlns:p14="http://schemas.microsoft.com/office/powerpoint/2010/main" val="849303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8AD5D-A5E5-791F-79C0-FD73EEBD4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Quality of Assessments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B89E9-4985-9B87-4A5B-188005ED0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456" y="2157984"/>
            <a:ext cx="10937079" cy="39038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/>
              <a:t>Discussion Questions:</a:t>
            </a:r>
            <a:r>
              <a:rPr lang="en-US" b="1" dirty="0"/>
              <a:t> 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sz="1800" dirty="0"/>
              <a:t>Does </a:t>
            </a:r>
            <a:r>
              <a:rPr lang="en-US" sz="1800" dirty="0" err="1"/>
              <a:t>edTPA</a:t>
            </a:r>
            <a:r>
              <a:rPr lang="en-US" sz="1800" dirty="0"/>
              <a:t> assess what your programs need to assess? </a:t>
            </a:r>
          </a:p>
          <a:p>
            <a:pPr lvl="1"/>
            <a:r>
              <a:rPr lang="en-US" sz="1800" dirty="0"/>
              <a:t>Where are the gaps in </a:t>
            </a:r>
            <a:r>
              <a:rPr lang="en-US" sz="1800" dirty="0" err="1"/>
              <a:t>edTPA</a:t>
            </a:r>
            <a:r>
              <a:rPr lang="en-US" sz="1800" dirty="0"/>
              <a:t> assessment data and program needs?</a:t>
            </a:r>
          </a:p>
          <a:p>
            <a:pPr lvl="1"/>
            <a:r>
              <a:rPr lang="en-US" sz="1800" dirty="0"/>
              <a:t>How reliable and valuable is the data from </a:t>
            </a:r>
            <a:r>
              <a:rPr lang="en-US" sz="1800" dirty="0" err="1"/>
              <a:t>edTPA</a:t>
            </a:r>
            <a:r>
              <a:rPr lang="en-US" sz="1800" dirty="0"/>
              <a:t> scores?</a:t>
            </a:r>
          </a:p>
          <a:p>
            <a:pPr lvl="1"/>
            <a:r>
              <a:rPr lang="en-US" sz="1800" dirty="0"/>
              <a:t>What concerns are there about how reliable and valuable the new </a:t>
            </a:r>
            <a:r>
              <a:rPr lang="en-US" sz="1800" dirty="0" err="1"/>
              <a:t>edTPA</a:t>
            </a:r>
            <a:r>
              <a:rPr lang="en-US" sz="1800" dirty="0"/>
              <a:t> Essentials assessment will be?</a:t>
            </a:r>
          </a:p>
          <a:p>
            <a:pPr lvl="1"/>
            <a:r>
              <a:rPr lang="en-US" sz="1800" dirty="0"/>
              <a:t>Do you foresee </a:t>
            </a:r>
            <a:r>
              <a:rPr lang="en-US" sz="1800" err="1"/>
              <a:t>edTPA</a:t>
            </a:r>
            <a:r>
              <a:rPr lang="en-US" sz="1800" dirty="0"/>
              <a:t> Essentials closing or widening the gap(s) in assessment data and program needs?</a:t>
            </a:r>
          </a:p>
          <a:p>
            <a:pPr lvl="1"/>
            <a:r>
              <a:rPr lang="en-US" sz="1800" dirty="0"/>
              <a:t>Overall, what is the value of </a:t>
            </a:r>
            <a:r>
              <a:rPr lang="en-US" sz="1800" err="1"/>
              <a:t>edTPA</a:t>
            </a:r>
            <a:r>
              <a:rPr lang="en-US" sz="1800" dirty="0"/>
              <a:t> for students? For programs?</a:t>
            </a:r>
          </a:p>
          <a:p>
            <a:pPr lvl="1"/>
            <a:r>
              <a:rPr lang="en-US" sz="1800" dirty="0"/>
              <a:t>How might EPP-created performance assessments provide quality data?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C790D3-96FB-2764-7423-D56C4406C362}"/>
              </a:ext>
            </a:extLst>
          </p:cNvPr>
          <p:cNvSpPr txBox="1"/>
          <p:nvPr/>
        </p:nvSpPr>
        <p:spPr>
          <a:xfrm>
            <a:off x="10530416" y="146221"/>
            <a:ext cx="149225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400" i="1" dirty="0"/>
              <a:t>Option 1</a:t>
            </a:r>
          </a:p>
        </p:txBody>
      </p:sp>
    </p:spTree>
    <p:extLst>
      <p:ext uri="{BB962C8B-B14F-4D97-AF65-F5344CB8AC3E}">
        <p14:creationId xmlns:p14="http://schemas.microsoft.com/office/powerpoint/2010/main" val="818273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48EEB-F0E9-4DC0-16DB-09942FF0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Other Assessment Options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5F97B-2C0F-99EB-2C9A-67A650F14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/>
              <a:t>Discussion Questions: </a:t>
            </a:r>
            <a:br>
              <a:rPr lang="en-US" dirty="0"/>
            </a:br>
            <a:endParaRPr lang="en-US" dirty="0"/>
          </a:p>
          <a:p>
            <a:pPr marL="685800">
              <a:buFont typeface="Arial"/>
              <a:buChar char="•"/>
            </a:pPr>
            <a:r>
              <a:rPr lang="en-US" sz="1800" dirty="0"/>
              <a:t>What program-level assessments are being/could be utilized to provide actionable data?</a:t>
            </a:r>
          </a:p>
          <a:p>
            <a:pPr marL="685800">
              <a:buFont typeface="Arial"/>
              <a:buChar char="•"/>
            </a:pPr>
            <a:r>
              <a:rPr lang="en-US" sz="1800" dirty="0"/>
              <a:t>What would it look like to move away from </a:t>
            </a:r>
            <a:r>
              <a:rPr lang="en-US" sz="1800" dirty="0" err="1"/>
              <a:t>edTPA</a:t>
            </a:r>
            <a:r>
              <a:rPr lang="en-US" sz="1800" dirty="0"/>
              <a:t> and implement EPP-created performance assessments?</a:t>
            </a:r>
          </a:p>
          <a:p>
            <a:pPr marL="685800">
              <a:buFont typeface="Arial"/>
              <a:buChar char="•"/>
            </a:pPr>
            <a:r>
              <a:rPr lang="en-US" sz="1800" dirty="0"/>
              <a:t>How can programs still meet accreditation requirements without utilizing </a:t>
            </a:r>
            <a:r>
              <a:rPr lang="en-US" sz="1800" dirty="0" err="1"/>
              <a:t>edTPA</a:t>
            </a:r>
            <a:r>
              <a:rPr lang="en-US" sz="1800" dirty="0"/>
              <a:t>?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  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5170EE-1F34-32EF-926D-C74F8E53ED62}"/>
              </a:ext>
            </a:extLst>
          </p:cNvPr>
          <p:cNvSpPr txBox="1"/>
          <p:nvPr/>
        </p:nvSpPr>
        <p:spPr>
          <a:xfrm>
            <a:off x="10530416" y="146221"/>
            <a:ext cx="149225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400" i="1" dirty="0"/>
              <a:t>Option 1</a:t>
            </a:r>
          </a:p>
        </p:txBody>
      </p:sp>
    </p:spTree>
    <p:extLst>
      <p:ext uri="{BB962C8B-B14F-4D97-AF65-F5344CB8AC3E}">
        <p14:creationId xmlns:p14="http://schemas.microsoft.com/office/powerpoint/2010/main" val="4063859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1240C-A553-FB09-88A3-078C7F4D4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EPPs Not Utilizing </a:t>
            </a:r>
            <a:r>
              <a:rPr lang="en-US" dirty="0" err="1"/>
              <a:t>edTPA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44591-9E1A-F59D-151F-D89860F9B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2900" b="1" dirty="0"/>
              <a:t>Discussion Questions: </a:t>
            </a:r>
            <a:br>
              <a:rPr lang="en-US" sz="2400" dirty="0"/>
            </a:br>
            <a:endParaRPr lang="en-US" sz="2400"/>
          </a:p>
          <a:p>
            <a:pPr marL="685800">
              <a:buFont typeface="Arial,Sans-Serif"/>
              <a:buChar char="•"/>
            </a:pPr>
            <a:r>
              <a:rPr lang="en-US" sz="2600" dirty="0"/>
              <a:t>How did your EPP decide to drop </a:t>
            </a:r>
            <a:r>
              <a:rPr lang="en-US" sz="2600" dirty="0" err="1"/>
              <a:t>edTPA</a:t>
            </a:r>
            <a:r>
              <a:rPr lang="en-US" sz="2600" dirty="0"/>
              <a:t> or not adopt it in the first place?</a:t>
            </a:r>
            <a:endParaRPr lang="en-US" dirty="0"/>
          </a:p>
          <a:p>
            <a:pPr marL="685800">
              <a:buFont typeface="Arial,Sans-Serif"/>
              <a:buChar char="•"/>
            </a:pPr>
            <a:r>
              <a:rPr lang="en-US" sz="2600" dirty="0"/>
              <a:t>What do your programs do instead?</a:t>
            </a:r>
            <a:endParaRPr lang="en-US" dirty="0"/>
          </a:p>
          <a:p>
            <a:pPr marL="1143000" lvl="1">
              <a:buFont typeface="Courier New"/>
              <a:buChar char="o"/>
            </a:pPr>
            <a:r>
              <a:rPr lang="en-US" sz="2200" dirty="0"/>
              <a:t>What types of performance assessments are utilized by programs?</a:t>
            </a:r>
          </a:p>
          <a:p>
            <a:pPr marL="1143000" lvl="1">
              <a:buFont typeface="Courier New"/>
              <a:buChar char="o"/>
            </a:pPr>
            <a:r>
              <a:rPr lang="en-US" sz="2200" dirty="0"/>
              <a:t>How do you meet accreditation requirements?</a:t>
            </a:r>
          </a:p>
          <a:p>
            <a:pPr marL="1143000" lvl="1">
              <a:buFont typeface="Courier New"/>
              <a:buChar char="o"/>
            </a:pPr>
            <a:r>
              <a:rPr lang="en-US" sz="2200" dirty="0"/>
              <a:t>What does the process for scoring look like?</a:t>
            </a:r>
          </a:p>
          <a:p>
            <a:pPr marL="685800">
              <a:buFont typeface="Arial,Sans-Serif"/>
              <a:buChar char="•"/>
            </a:pPr>
            <a:r>
              <a:rPr lang="en-US" sz="2600" dirty="0"/>
              <a:t>What did the process look like to get to your current status?</a:t>
            </a:r>
          </a:p>
          <a:p>
            <a:pPr marL="685800">
              <a:buFont typeface="Arial,Sans-Serif"/>
              <a:buChar char="•"/>
            </a:pPr>
            <a:r>
              <a:rPr lang="en-US" sz="2600" dirty="0"/>
              <a:t>What cautions or recommendations do you have for EPPs considering a move away from </a:t>
            </a:r>
            <a:r>
              <a:rPr lang="en-US" sz="2600" dirty="0" err="1"/>
              <a:t>edTPA</a:t>
            </a:r>
            <a:r>
              <a:rPr lang="en-US" sz="2600" dirty="0"/>
              <a:t>?</a:t>
            </a:r>
            <a:br>
              <a:rPr lang="en-US" sz="2600" dirty="0"/>
            </a:br>
            <a:endParaRPr lang="en-US" sz="260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5D9FC9-380F-46C7-6F13-815ACBB5F735}"/>
              </a:ext>
            </a:extLst>
          </p:cNvPr>
          <p:cNvSpPr txBox="1"/>
          <p:nvPr/>
        </p:nvSpPr>
        <p:spPr>
          <a:xfrm>
            <a:off x="10795000" y="201083"/>
            <a:ext cx="12700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0" i="1" u="none" strike="noStrike" baseline="0" dirty="0">
                <a:solidFill>
                  <a:srgbClr val="000000"/>
                </a:solidFill>
                <a:latin typeface="Aptos"/>
              </a:rPr>
              <a:t>Option </a:t>
            </a:r>
            <a:r>
              <a:rPr lang="en-US" sz="1400" i="1" dirty="0">
                <a:solidFill>
                  <a:srgbClr val="000000"/>
                </a:solidFill>
                <a:latin typeface="Aptos"/>
              </a:rPr>
              <a:t>2</a:t>
            </a:r>
            <a:endParaRPr lang="en-US" sz="1400" dirty="0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984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71F0E3-514A-01A1-919A-AFB9306B42D9}"/>
              </a:ext>
            </a:extLst>
          </p:cNvPr>
          <p:cNvSpPr txBox="1"/>
          <p:nvPr/>
        </p:nvSpPr>
        <p:spPr>
          <a:xfrm>
            <a:off x="10962104" y="73527"/>
            <a:ext cx="122989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0" i="1" u="none" strike="noStrike" baseline="0">
                <a:solidFill>
                  <a:srgbClr val="000000"/>
                </a:solidFill>
                <a:latin typeface="Aptos"/>
              </a:rPr>
              <a:t>Options 1&amp; 2</a:t>
            </a:r>
            <a:r>
              <a:rPr sz="1400" b="0" i="0">
                <a:solidFill>
                  <a:srgbClr val="000000"/>
                </a:solidFill>
                <a:latin typeface="Aptos"/>
                <a:ea typeface="Aptos"/>
                <a:cs typeface="Aptos"/>
              </a:rPr>
              <a:t>​</a:t>
            </a:r>
            <a:endParaRPr lang="en-US"/>
          </a:p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1A8A94A-6EA1-F20B-6C16-05AD41B3C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A Shared Vision Moving Forward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1426CA-80A3-8FB9-E946-288E2566C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/>
              <a:t>Discussion Questions: </a:t>
            </a:r>
          </a:p>
          <a:p>
            <a:pPr marL="685800">
              <a:buFont typeface="Arial,Sans-Serif"/>
              <a:buChar char="•"/>
            </a:pPr>
            <a:r>
              <a:rPr lang="en-US" sz="1800" dirty="0"/>
              <a:t>Would EPPs across Ohio find benefit in working collectively to develop performance assessments to be used in place of (or adjacent to) </a:t>
            </a:r>
            <a:r>
              <a:rPr lang="en-US" sz="1800" dirty="0" err="1"/>
              <a:t>edTPA</a:t>
            </a:r>
            <a:r>
              <a:rPr lang="en-US" sz="1800" dirty="0"/>
              <a:t> Essentials?</a:t>
            </a:r>
          </a:p>
          <a:p>
            <a:pPr marL="685800">
              <a:buFont typeface="Arial,Sans-Serif"/>
              <a:buChar char="•"/>
            </a:pPr>
            <a:r>
              <a:rPr lang="en-US" sz="1800" dirty="0"/>
              <a:t>Would EPPs like to participate in shared validity checks for EPP-created assessments?</a:t>
            </a:r>
          </a:p>
          <a:p>
            <a:pPr marL="685800">
              <a:buFont typeface="Arial,Sans-Serif"/>
              <a:buChar char="•"/>
            </a:pPr>
            <a:r>
              <a:rPr lang="en-US" sz="1800" dirty="0"/>
              <a:t>How can Ohio EPPs develop a coherent and collaborative approach to pre-service teacher assessment?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999489"/>
      </p:ext>
    </p:extLst>
  </p:cSld>
  <p:clrMapOvr>
    <a:masterClrMapping/>
  </p:clrMapOvr>
</p:sld>
</file>

<file path=ppt/theme/theme1.xml><?xml version="1.0" encoding="utf-8"?>
<a:theme xmlns:a="http://schemas.openxmlformats.org/drawingml/2006/main" name="BohoVogueVTI">
  <a:themeElements>
    <a:clrScheme name="BohoVogueVTI">
      <a:dk1>
        <a:sysClr val="windowText" lastClr="000000"/>
      </a:dk1>
      <a:lt1>
        <a:sysClr val="window" lastClr="FFFFFF"/>
      </a:lt1>
      <a:dk2>
        <a:srgbClr val="35403A"/>
      </a:dk2>
      <a:lt2>
        <a:srgbClr val="F1EFEB"/>
      </a:lt2>
      <a:accent1>
        <a:srgbClr val="9E8B50"/>
      </a:accent1>
      <a:accent2>
        <a:srgbClr val="D5966B"/>
      </a:accent2>
      <a:accent3>
        <a:srgbClr val="9BA6BB"/>
      </a:accent3>
      <a:accent4>
        <a:srgbClr val="869880"/>
      </a:accent4>
      <a:accent5>
        <a:srgbClr val="588267"/>
      </a:accent5>
      <a:accent6>
        <a:srgbClr val="B89C46"/>
      </a:accent6>
      <a:hlink>
        <a:srgbClr val="C77138"/>
      </a:hlink>
      <a:folHlink>
        <a:srgbClr val="589374"/>
      </a:folHlink>
    </a:clrScheme>
    <a:fontScheme name="BohoVogueVTI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BohoVogue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ohoVogueVTI" id="{587E0025-A466-4551-A341-1A9F570FDF06}" vid="{F615CBBD-D1BB-4663-887F-92A47C7C6A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BohoVogueVTI</vt:lpstr>
      <vt:lpstr>edTPA and Beyond:  The Future of Pre-Service Teacher Assessment  in Ohio</vt:lpstr>
      <vt:lpstr>Agenda</vt:lpstr>
      <vt:lpstr>Mapping Table</vt:lpstr>
      <vt:lpstr>Quality of Assessments</vt:lpstr>
      <vt:lpstr>Other Assessment Options</vt:lpstr>
      <vt:lpstr>EPPs Not Utilizing edTPA</vt:lpstr>
      <vt:lpstr>A Shared Vision Moving Forward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320</cp:revision>
  <dcterms:created xsi:type="dcterms:W3CDTF">2026-10-02T15:22:59Z</dcterms:created>
  <dcterms:modified xsi:type="dcterms:W3CDTF">2026-10-05T18:14:49Z</dcterms:modified>
</cp:coreProperties>
</file>